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2"/>
  </p:sldMasterIdLst>
  <p:notesMasterIdLst>
    <p:notesMasterId r:id="rId13"/>
  </p:notesMasterIdLst>
  <p:sldIdLst>
    <p:sldId id="299" r:id="rId3"/>
    <p:sldId id="266" r:id="rId4"/>
    <p:sldId id="269" r:id="rId5"/>
    <p:sldId id="276" r:id="rId6"/>
    <p:sldId id="286" r:id="rId7"/>
    <p:sldId id="284" r:id="rId8"/>
    <p:sldId id="287" r:id="rId9"/>
    <p:sldId id="288" r:id="rId10"/>
    <p:sldId id="300" r:id="rId11"/>
    <p:sldId id="301" r:id="rId12"/>
  </p:sldIdLst>
  <p:sldSz cx="12192000" cy="6858000"/>
  <p:notesSz cx="6858000" cy="9144000"/>
  <p:embeddedFontLst>
    <p:embeddedFont>
      <p:font typeface="思源黑体 CN Bold" panose="02010600030101010101" charset="-122"/>
      <p:bold r:id="rId14"/>
    </p:embeddedFont>
    <p:embeddedFont>
      <p:font typeface="思源黑体 CN Heavy" panose="02010600030101010101" charset="-122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黑体" panose="02010609060101010101" pitchFamily="49" charset="-122"/>
      <p:regular r:id="rId24"/>
    </p:embeddedFont>
    <p:embeddedFont>
      <p:font typeface="微软雅黑" panose="020B0503020204020204" pitchFamily="34" charset="-122"/>
      <p:regular r:id="rId25"/>
      <p:bold r:id="rId26"/>
    </p:embeddedFont>
  </p:embeddedFontLst>
  <p:custDataLst>
    <p:tags r:id="rId27"/>
  </p:custDataLst>
  <p:defaultTextStyle>
    <a:defPPr>
      <a:defRPr lang="zh-CN"/>
    </a:defPPr>
    <a:lvl1pPr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602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FF00FF"/>
    <a:srgbClr val="339933"/>
    <a:srgbClr val="006600"/>
    <a:srgbClr val="33CC33"/>
    <a:srgbClr val="C0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59" autoAdjust="0"/>
    <p:restoredTop sz="89442" autoAdjust="0"/>
  </p:normalViewPr>
  <p:slideViewPr>
    <p:cSldViewPr>
      <p:cViewPr varScale="1">
        <p:scale>
          <a:sx n="91" d="100"/>
          <a:sy n="91" d="100"/>
        </p:scale>
        <p:origin x="87" y="60"/>
      </p:cViewPr>
      <p:guideLst>
        <p:guide orient="horz" pos="2160"/>
        <p:guide pos="60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44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audio1.wav>
</file>

<file path=ppt/media/audio2.wav>
</file>

<file path=ppt/media/audio3.wav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2B883-75C8-486B-AE8B-C51D5A1D15C1}" type="datetimeFigureOut">
              <a:rPr lang="zh-CN" altLang="en-US" smtClean="0"/>
              <a:t>2022-06-28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2B1C0E-066D-4A40-95E6-B6E6C0C47BE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0" y="83620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0" y="90821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130" y="-99695"/>
            <a:ext cx="3521710" cy="1133475"/>
          </a:xfrm>
          <a:prstGeom prst="rect">
            <a:avLst/>
          </a:prstGeom>
        </p:spPr>
      </p:pic>
      <p:pic>
        <p:nvPicPr>
          <p:cNvPr id="11" name="图片 10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4" t="20018" b="-57"/>
          <a:stretch>
            <a:fillRect/>
          </a:stretch>
        </p:blipFill>
        <p:spPr>
          <a:xfrm rot="10800000">
            <a:off x="8976360" y="692785"/>
            <a:ext cx="3312160" cy="6217920"/>
          </a:xfrm>
          <a:prstGeom prst="rect">
            <a:avLst/>
          </a:prstGeom>
        </p:spPr>
      </p:pic>
      <p:sp>
        <p:nvSpPr>
          <p:cNvPr id="14" name="open-book_299"/>
          <p:cNvSpPr/>
          <p:nvPr userDrawn="1"/>
        </p:nvSpPr>
        <p:spPr>
          <a:xfrm>
            <a:off x="335360" y="114432"/>
            <a:ext cx="609685" cy="506257"/>
          </a:xfrm>
          <a:custGeom>
            <a:avLst/>
            <a:gdLst>
              <a:gd name="T0" fmla="*/ 88862 h 440259"/>
              <a:gd name="T1" fmla="*/ 88862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88862 h 440259"/>
              <a:gd name="T41" fmla="*/ 88862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88862 h 440259"/>
              <a:gd name="T49" fmla="*/ 88862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88862 h 440259"/>
              <a:gd name="T71" fmla="*/ 88862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88862 h 440259"/>
              <a:gd name="T89" fmla="*/ 88862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88862 h 440259"/>
              <a:gd name="T97" fmla="*/ 88862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  <a:gd name="T106" fmla="*/ 278945 h 440259"/>
              <a:gd name="T107" fmla="*/ 278945 h 440259"/>
              <a:gd name="T108" fmla="*/ 278945 h 440259"/>
              <a:gd name="T109" fmla="*/ 278945 h 440259"/>
              <a:gd name="T110" fmla="*/ 278945 h 440259"/>
              <a:gd name="T111" fmla="*/ 278945 h 440259"/>
              <a:gd name="T112" fmla="*/ 278945 h 440259"/>
              <a:gd name="T113" fmla="*/ 278945 h 440259"/>
              <a:gd name="T114" fmla="*/ 278945 h 440259"/>
              <a:gd name="T115" fmla="*/ 278945 h 440259"/>
              <a:gd name="T116" fmla="*/ 278945 h 440259"/>
              <a:gd name="T117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4" h="336">
                <a:moveTo>
                  <a:pt x="387" y="133"/>
                </a:moveTo>
                <a:lnTo>
                  <a:pt x="387" y="108"/>
                </a:lnTo>
                <a:lnTo>
                  <a:pt x="386" y="102"/>
                </a:lnTo>
                <a:cubicBezTo>
                  <a:pt x="385" y="101"/>
                  <a:pt x="377" y="87"/>
                  <a:pt x="361" y="72"/>
                </a:cubicBezTo>
                <a:cubicBezTo>
                  <a:pt x="348" y="61"/>
                  <a:pt x="331" y="50"/>
                  <a:pt x="308" y="45"/>
                </a:cubicBezTo>
                <a:lnTo>
                  <a:pt x="308" y="0"/>
                </a:lnTo>
                <a:cubicBezTo>
                  <a:pt x="210" y="7"/>
                  <a:pt x="200" y="84"/>
                  <a:pt x="200" y="84"/>
                </a:cubicBezTo>
                <a:lnTo>
                  <a:pt x="200" y="85"/>
                </a:lnTo>
                <a:cubicBezTo>
                  <a:pt x="200" y="85"/>
                  <a:pt x="200" y="85"/>
                  <a:pt x="200" y="85"/>
                </a:cubicBezTo>
                <a:cubicBezTo>
                  <a:pt x="196" y="81"/>
                  <a:pt x="192" y="77"/>
                  <a:pt x="187" y="72"/>
                </a:cubicBezTo>
                <a:cubicBezTo>
                  <a:pt x="171" y="57"/>
                  <a:pt x="145" y="42"/>
                  <a:pt x="112" y="42"/>
                </a:cubicBezTo>
                <a:cubicBezTo>
                  <a:pt x="79" y="42"/>
                  <a:pt x="54" y="58"/>
                  <a:pt x="38" y="72"/>
                </a:cubicBezTo>
                <a:cubicBezTo>
                  <a:pt x="22" y="87"/>
                  <a:pt x="14" y="101"/>
                  <a:pt x="14" y="102"/>
                </a:cubicBezTo>
                <a:lnTo>
                  <a:pt x="12" y="108"/>
                </a:lnTo>
                <a:lnTo>
                  <a:pt x="12" y="133"/>
                </a:lnTo>
                <a:lnTo>
                  <a:pt x="0" y="133"/>
                </a:lnTo>
                <a:lnTo>
                  <a:pt x="0" y="336"/>
                </a:lnTo>
                <a:lnTo>
                  <a:pt x="404" y="336"/>
                </a:lnTo>
                <a:lnTo>
                  <a:pt x="404" y="133"/>
                </a:lnTo>
                <a:lnTo>
                  <a:pt x="387" y="133"/>
                </a:lnTo>
                <a:close/>
                <a:moveTo>
                  <a:pt x="72" y="295"/>
                </a:moveTo>
                <a:cubicBezTo>
                  <a:pt x="83" y="289"/>
                  <a:pt x="96" y="284"/>
                  <a:pt x="112" y="284"/>
                </a:cubicBezTo>
                <a:cubicBezTo>
                  <a:pt x="128" y="284"/>
                  <a:pt x="141" y="289"/>
                  <a:pt x="152" y="295"/>
                </a:cubicBezTo>
                <a:lnTo>
                  <a:pt x="72" y="295"/>
                </a:lnTo>
                <a:close/>
                <a:moveTo>
                  <a:pt x="186" y="286"/>
                </a:moveTo>
                <a:cubicBezTo>
                  <a:pt x="170" y="271"/>
                  <a:pt x="145" y="257"/>
                  <a:pt x="112" y="257"/>
                </a:cubicBezTo>
                <a:lnTo>
                  <a:pt x="112" y="257"/>
                </a:lnTo>
                <a:cubicBezTo>
                  <a:pt x="80" y="257"/>
                  <a:pt x="56" y="271"/>
                  <a:pt x="40" y="285"/>
                </a:cubicBezTo>
                <a:lnTo>
                  <a:pt x="40" y="112"/>
                </a:lnTo>
                <a:cubicBezTo>
                  <a:pt x="42" y="108"/>
                  <a:pt x="49" y="99"/>
                  <a:pt x="58" y="91"/>
                </a:cubicBezTo>
                <a:cubicBezTo>
                  <a:pt x="71" y="80"/>
                  <a:pt x="88" y="70"/>
                  <a:pt x="112" y="70"/>
                </a:cubicBezTo>
                <a:cubicBezTo>
                  <a:pt x="137" y="70"/>
                  <a:pt x="155" y="81"/>
                  <a:pt x="169" y="93"/>
                </a:cubicBezTo>
                <a:cubicBezTo>
                  <a:pt x="175" y="98"/>
                  <a:pt x="180" y="104"/>
                  <a:pt x="183" y="109"/>
                </a:cubicBezTo>
                <a:cubicBezTo>
                  <a:pt x="185" y="110"/>
                  <a:pt x="185" y="111"/>
                  <a:pt x="186" y="112"/>
                </a:cubicBezTo>
                <a:lnTo>
                  <a:pt x="186" y="286"/>
                </a:lnTo>
                <a:close/>
                <a:moveTo>
                  <a:pt x="286" y="24"/>
                </a:moveTo>
                <a:lnTo>
                  <a:pt x="286" y="42"/>
                </a:lnTo>
                <a:lnTo>
                  <a:pt x="286" y="70"/>
                </a:lnTo>
                <a:lnTo>
                  <a:pt x="286" y="229"/>
                </a:lnTo>
                <a:cubicBezTo>
                  <a:pt x="286" y="229"/>
                  <a:pt x="249" y="222"/>
                  <a:pt x="214" y="254"/>
                </a:cubicBezTo>
                <a:lnTo>
                  <a:pt x="214" y="112"/>
                </a:lnTo>
                <a:lnTo>
                  <a:pt x="214" y="112"/>
                </a:lnTo>
                <a:lnTo>
                  <a:pt x="214" y="96"/>
                </a:lnTo>
                <a:cubicBezTo>
                  <a:pt x="214" y="96"/>
                  <a:pt x="227" y="36"/>
                  <a:pt x="286" y="24"/>
                </a:cubicBezTo>
                <a:close/>
                <a:moveTo>
                  <a:pt x="246" y="295"/>
                </a:moveTo>
                <a:cubicBezTo>
                  <a:pt x="257" y="289"/>
                  <a:pt x="270" y="284"/>
                  <a:pt x="286" y="284"/>
                </a:cubicBezTo>
                <a:cubicBezTo>
                  <a:pt x="302" y="284"/>
                  <a:pt x="315" y="289"/>
                  <a:pt x="326" y="295"/>
                </a:cubicBezTo>
                <a:lnTo>
                  <a:pt x="246" y="295"/>
                </a:lnTo>
                <a:close/>
                <a:moveTo>
                  <a:pt x="360" y="286"/>
                </a:moveTo>
                <a:cubicBezTo>
                  <a:pt x="344" y="271"/>
                  <a:pt x="319" y="257"/>
                  <a:pt x="286" y="257"/>
                </a:cubicBezTo>
                <a:cubicBezTo>
                  <a:pt x="254" y="257"/>
                  <a:pt x="230" y="271"/>
                  <a:pt x="214" y="285"/>
                </a:cubicBezTo>
                <a:lnTo>
                  <a:pt x="214" y="284"/>
                </a:lnTo>
                <a:cubicBezTo>
                  <a:pt x="244" y="242"/>
                  <a:pt x="308" y="253"/>
                  <a:pt x="308" y="253"/>
                </a:cubicBezTo>
                <a:lnTo>
                  <a:pt x="308" y="73"/>
                </a:lnTo>
                <a:cubicBezTo>
                  <a:pt x="322" y="77"/>
                  <a:pt x="334" y="85"/>
                  <a:pt x="343" y="92"/>
                </a:cubicBezTo>
                <a:cubicBezTo>
                  <a:pt x="349" y="98"/>
                  <a:pt x="354" y="104"/>
                  <a:pt x="357" y="109"/>
                </a:cubicBezTo>
                <a:cubicBezTo>
                  <a:pt x="358" y="110"/>
                  <a:pt x="359" y="111"/>
                  <a:pt x="360" y="112"/>
                </a:cubicBezTo>
                <a:lnTo>
                  <a:pt x="360" y="286"/>
                </a:lnTo>
                <a:lnTo>
                  <a:pt x="360" y="286"/>
                </a:lnTo>
                <a:close/>
              </a:path>
            </a:pathLst>
          </a:custGeom>
          <a:solidFill>
            <a:srgbClr val="F199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图片 14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11" r="76729"/>
          <a:stretch>
            <a:fillRect/>
          </a:stretch>
        </p:blipFill>
        <p:spPr>
          <a:xfrm rot="13844502">
            <a:off x="3201035" y="4319905"/>
            <a:ext cx="1773198" cy="3593465"/>
          </a:xfrm>
          <a:prstGeom prst="rect">
            <a:avLst/>
          </a:prstGeom>
        </p:spPr>
      </p:pic>
      <p:pic>
        <p:nvPicPr>
          <p:cNvPr id="16" name="图片 15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4" t="30011" r="27509" b="-2004"/>
          <a:stretch>
            <a:fillRect/>
          </a:stretch>
        </p:blipFill>
        <p:spPr>
          <a:xfrm rot="9284501">
            <a:off x="-824865" y="2432050"/>
            <a:ext cx="3764280" cy="451866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fld id="{BD3F3EC2-762F-4585-9ABE-3D0BD98F40C0}" type="slidenum">
              <a:rPr lang="en-US" altLang="zh-CN" smtClean="0"/>
              <a:t>‹#›</a:t>
            </a:fld>
            <a:r>
              <a:rPr lang="en-US" altLang="zh-CN"/>
              <a:t>/9</a:t>
            </a: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7" name="灯片编号占位符 3" hidden="1"/>
          <p:cNvSpPr>
            <a:spLocks noGrp="1"/>
          </p:cNvSpPr>
          <p:nvPr userDrawn="1"/>
        </p:nvSpPr>
        <p:spPr>
          <a:xfrm>
            <a:off x="9072880" y="638111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mtClean="0"/>
              <a:t>‹#›</a:t>
            </a:fld>
            <a:r>
              <a:rPr lang="en-US" altLang="zh-CN"/>
              <a:t>/9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FCE70-992F-41EB-8166-46DEE7BDC1E9}" type="slidenum">
              <a:rPr lang="en-US" altLang="zh-CN" smtClean="0"/>
              <a:t>‹#›</a:t>
            </a:fld>
            <a:endParaRPr lang="en-US" altLang="zh-CN"/>
          </a:p>
        </p:txBody>
      </p:sp>
      <p:sp>
        <p:nvSpPr>
          <p:cNvPr id="7" name="灯片编号占位符 3"/>
          <p:cNvSpPr>
            <a:spLocks noGrp="1"/>
          </p:cNvSpPr>
          <p:nvPr userDrawn="1"/>
        </p:nvSpPr>
        <p:spPr>
          <a:xfrm>
            <a:off x="9072880" y="638111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mtClean="0"/>
              <a:t>‹#›</a:t>
            </a:fld>
            <a:r>
              <a:rPr lang="en-US" altLang="zh-CN"/>
              <a:t>/11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0" y="645794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36192"/>
            <a:ext cx="12192000" cy="5628586"/>
          </a:xfrm>
          <a:prstGeom prst="rect">
            <a:avLst/>
          </a:prstGeom>
          <a:solidFill>
            <a:srgbClr val="F29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cxnSp>
        <p:nvCxnSpPr>
          <p:cNvPr id="11" name="直接连接符 10"/>
          <p:cNvCxnSpPr/>
          <p:nvPr/>
        </p:nvCxnSpPr>
        <p:spPr>
          <a:xfrm>
            <a:off x="0" y="674136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0" y="617451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589109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图片包含 游戏机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248" y="-15977"/>
            <a:ext cx="1241778" cy="3684349"/>
          </a:xfrm>
          <a:prstGeom prst="rect">
            <a:avLst/>
          </a:prstGeom>
        </p:spPr>
      </p:pic>
      <p:pic>
        <p:nvPicPr>
          <p:cNvPr id="5" name="图片 4" descr="乐高玩具&#10;&#10;低可信度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192" y="3559870"/>
            <a:ext cx="4810764" cy="3241174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2077965" y="1009780"/>
            <a:ext cx="7992888" cy="3528695"/>
            <a:chOff x="575555" y="986919"/>
            <a:chExt cx="7992888" cy="3528695"/>
          </a:xfrm>
        </p:grpSpPr>
        <p:sp>
          <p:nvSpPr>
            <p:cNvPr id="16" name="文本框 15"/>
            <p:cNvSpPr txBox="1"/>
            <p:nvPr/>
          </p:nvSpPr>
          <p:spPr>
            <a:xfrm>
              <a:off x="575555" y="986919"/>
              <a:ext cx="7992888" cy="1298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数据结构教程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925030" y="2480519"/>
              <a:ext cx="3379829" cy="392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第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6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版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微课视频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题库版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93995" y="3500884"/>
              <a:ext cx="7369810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sz="60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课程思政的理解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-240704" y="5592394"/>
            <a:ext cx="1889956" cy="1256377"/>
            <a:chOff x="-235082" y="5592394"/>
            <a:chExt cx="1889956" cy="1256377"/>
          </a:xfrm>
        </p:grpSpPr>
        <p:sp>
          <p:nvSpPr>
            <p:cNvPr id="4" name="矩形 3"/>
            <p:cNvSpPr/>
            <p:nvPr/>
          </p:nvSpPr>
          <p:spPr>
            <a:xfrm>
              <a:off x="245" y="5592394"/>
              <a:ext cx="1489055" cy="1254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1764" y="5640408"/>
              <a:ext cx="1187624" cy="106822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-235082" y="6627172"/>
              <a:ext cx="1889956" cy="2215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定价：</a:t>
              </a:r>
              <a:r>
                <a:rPr lang="en-US" altLang="zh-CN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65.00</a:t>
              </a:r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元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770370" y="2990850"/>
            <a:ext cx="3082925" cy="398780"/>
            <a:chOff x="11114" y="4032"/>
            <a:chExt cx="4855" cy="628"/>
          </a:xfrm>
        </p:grpSpPr>
        <p:sp>
          <p:nvSpPr>
            <p:cNvPr id="9" name="文本框 8"/>
            <p:cNvSpPr txBox="1"/>
            <p:nvPr/>
          </p:nvSpPr>
          <p:spPr>
            <a:xfrm>
              <a:off x="11521" y="4032"/>
              <a:ext cx="444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武汉大学</a:t>
              </a:r>
              <a:r>
                <a:rPr lang="en-US" altLang="zh-CN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  </a:t>
              </a:r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李春葆  主编</a:t>
              </a:r>
            </a:p>
          </p:txBody>
        </p:sp>
        <p:sp>
          <p:nvSpPr>
            <p:cNvPr id="21" name="圆: 空心 2"/>
            <p:cNvSpPr/>
            <p:nvPr/>
          </p:nvSpPr>
          <p:spPr>
            <a:xfrm>
              <a:off x="11114" y="4190"/>
              <a:ext cx="409" cy="409"/>
            </a:xfrm>
            <a:prstGeom prst="donu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tx1"/>
                </a:solidFill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图示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70" y="980440"/>
            <a:ext cx="9245600" cy="52006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</p:spTree>
    <p:extLst>
      <p:ext uri="{BB962C8B-B14F-4D97-AF65-F5344CB8AC3E}">
        <p14:creationId xmlns:p14="http://schemas.microsoft.com/office/powerpoint/2010/main" val="3294284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6170608" y="1643684"/>
            <a:ext cx="1785950" cy="1285884"/>
            <a:chOff x="3929058" y="1500174"/>
            <a:chExt cx="1785950" cy="1285884"/>
          </a:xfrm>
        </p:grpSpPr>
        <p:sp>
          <p:nvSpPr>
            <p:cNvPr id="7" name="圆角矩形 6"/>
            <p:cNvSpPr/>
            <p:nvPr/>
          </p:nvSpPr>
          <p:spPr bwMode="auto">
            <a:xfrm>
              <a:off x="3929058" y="1500174"/>
              <a:ext cx="1500198" cy="642942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ctr" defTabSz="914400" rtl="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lang="en-US" altLang="zh-CN" sz="2000" b="0" i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k </a:t>
              </a:r>
              <a:r>
                <a:rPr kumimoji="0" lang="zh-CN" altLang="en-US" sz="2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路归并</a:t>
              </a:r>
            </a:p>
          </p:txBody>
        </p:sp>
        <p:sp>
          <p:nvSpPr>
            <p:cNvPr id="18" name="上箭头 17"/>
            <p:cNvSpPr/>
            <p:nvPr/>
          </p:nvSpPr>
          <p:spPr>
            <a:xfrm>
              <a:off x="4572000" y="2214554"/>
              <a:ext cx="285752" cy="571504"/>
            </a:xfrm>
            <a:prstGeom prst="up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929190" y="2285992"/>
              <a:ext cx="7858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扩展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2955898" y="3001006"/>
            <a:ext cx="6715172" cy="3143272"/>
            <a:chOff x="714348" y="2857496"/>
            <a:chExt cx="6715172" cy="3143272"/>
          </a:xfrm>
        </p:grpSpPr>
        <p:sp>
          <p:nvSpPr>
            <p:cNvPr id="4" name="圆角矩形 3"/>
            <p:cNvSpPr/>
            <p:nvPr/>
          </p:nvSpPr>
          <p:spPr bwMode="auto">
            <a:xfrm>
              <a:off x="3214678" y="4143380"/>
              <a:ext cx="1214446" cy="642942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ctr" defTabSz="914400" rtl="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en-US" sz="2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顺序表</a:t>
              </a:r>
            </a:p>
          </p:txBody>
        </p:sp>
        <p:sp>
          <p:nvSpPr>
            <p:cNvPr id="5" name="圆角矩形 4"/>
            <p:cNvSpPr/>
            <p:nvPr/>
          </p:nvSpPr>
          <p:spPr bwMode="auto">
            <a:xfrm>
              <a:off x="5000628" y="4143380"/>
              <a:ext cx="1214446" cy="642942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ctr" defTabSz="914400" rtl="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en-US" sz="2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单链表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14348" y="4286256"/>
              <a:ext cx="214314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rgbClr val="FF0000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线性表存储结构</a:t>
              </a:r>
            </a:p>
          </p:txBody>
        </p:sp>
        <p:cxnSp>
          <p:nvCxnSpPr>
            <p:cNvPr id="9" name="直接箭头连接符 8"/>
            <p:cNvCxnSpPr/>
            <p:nvPr/>
          </p:nvCxnSpPr>
          <p:spPr bwMode="auto">
            <a:xfrm rot="5400000">
              <a:off x="3821901" y="3607595"/>
              <a:ext cx="642942" cy="42862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直接箭头连接符 9"/>
            <p:cNvCxnSpPr>
              <a:endCxn id="5" idx="0"/>
            </p:cNvCxnSpPr>
            <p:nvPr/>
          </p:nvCxnSpPr>
          <p:spPr bwMode="auto">
            <a:xfrm rot="16200000" flipH="1">
              <a:off x="5054206" y="3589735"/>
              <a:ext cx="642942" cy="464347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2" name="圆角矩形 11"/>
            <p:cNvSpPr/>
            <p:nvPr/>
          </p:nvSpPr>
          <p:spPr bwMode="auto">
            <a:xfrm>
              <a:off x="3786182" y="5357826"/>
              <a:ext cx="1714512" cy="642942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ctr" defTabSz="914400" rtl="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en-US" sz="20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头插法建表</a:t>
              </a:r>
            </a:p>
          </p:txBody>
        </p:sp>
        <p:sp>
          <p:nvSpPr>
            <p:cNvPr id="13" name="圆角矩形 12"/>
            <p:cNvSpPr/>
            <p:nvPr/>
          </p:nvSpPr>
          <p:spPr bwMode="auto">
            <a:xfrm>
              <a:off x="5786446" y="5357826"/>
              <a:ext cx="1643074" cy="642942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algn="ctr">
                <a:lnSpc>
                  <a:spcPct val="150000"/>
                </a:lnSpc>
              </a:pPr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尾插法建表</a:t>
              </a:r>
              <a:endParaRPr kumimoji="0" lang="zh-CN" altLang="en-US" sz="2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接箭头连接符 13"/>
            <p:cNvCxnSpPr/>
            <p:nvPr/>
          </p:nvCxnSpPr>
          <p:spPr bwMode="auto">
            <a:xfrm rot="5400000">
              <a:off x="4893471" y="4893479"/>
              <a:ext cx="571504" cy="357190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" name="直接箭头连接符 14"/>
            <p:cNvCxnSpPr/>
            <p:nvPr/>
          </p:nvCxnSpPr>
          <p:spPr bwMode="auto">
            <a:xfrm rot="16200000" flipH="1">
              <a:off x="5822165" y="4893479"/>
              <a:ext cx="571504" cy="357190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6" name="圆角矩形 5"/>
            <p:cNvSpPr/>
            <p:nvPr/>
          </p:nvSpPr>
          <p:spPr bwMode="auto">
            <a:xfrm>
              <a:off x="4000496" y="2857496"/>
              <a:ext cx="1500198" cy="642942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ctr" defTabSz="914400" rtl="0" eaLnBrk="1" fontAlgn="base" latinLnBrk="0" hangingPunct="1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zh-CN" altLang="en-US" sz="200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二路归并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14348" y="5529220"/>
              <a:ext cx="242889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>
                  <a:solidFill>
                    <a:srgbClr val="FF0000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通用算法设计方法</a:t>
              </a:r>
            </a:p>
          </p:txBody>
        </p:sp>
        <p:cxnSp>
          <p:nvCxnSpPr>
            <p:cNvPr id="24" name="直接箭头连接符 23"/>
            <p:cNvCxnSpPr/>
            <p:nvPr/>
          </p:nvCxnSpPr>
          <p:spPr>
            <a:xfrm>
              <a:off x="2714612" y="4506622"/>
              <a:ext cx="428628" cy="1588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/>
            <p:cNvCxnSpPr/>
            <p:nvPr/>
          </p:nvCxnSpPr>
          <p:spPr>
            <a:xfrm>
              <a:off x="2979098" y="5763600"/>
              <a:ext cx="428628" cy="1588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16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科学方法—归并的总结</a:t>
              </a:r>
            </a:p>
          </p:txBody>
        </p:sp>
      </p:grpSp>
      <p:pic>
        <p:nvPicPr>
          <p:cNvPr id="20" name="图片 19" descr="question-mark-2318030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9015" y="1181735"/>
            <a:ext cx="3105150" cy="3105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142615" y="1772285"/>
            <a:ext cx="435292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marL="342900" indent="-342900" algn="l">
              <a:buFont typeface="Wingdings" panose="05000000000000000000" charset="0"/>
              <a:buChar char="n"/>
            </a:pPr>
            <a:r>
              <a:rPr lang="zh-CN" altLang="en-US" spc="5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二路归并的典型应用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42615" y="2492375"/>
            <a:ext cx="6710045" cy="2210435"/>
          </a:xfrm>
          <a:prstGeom prst="rect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80000" tIns="144000" bIns="144000" rtlCol="0">
            <a:spAutoFit/>
          </a:bodyPr>
          <a:lstStyle/>
          <a:p>
            <a:pPr marL="457200" indent="-457200" algn="l">
              <a:lnSpc>
                <a:spcPts val="3300"/>
              </a:lnSpc>
              <a:spcBef>
                <a:spcPts val="600"/>
              </a:spcBef>
              <a:buBlip>
                <a:blip r:embed="rId3"/>
              </a:buBlip>
            </a:pPr>
            <a:r>
              <a:rPr lang="zh-CN" altLang="en-US"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求两个有序顺序表的并</a:t>
            </a:r>
            <a:endParaRPr lang="en-US" altLang="zh-CN" sz="2000" b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ts val="3300"/>
              </a:lnSpc>
              <a:spcBef>
                <a:spcPts val="600"/>
              </a:spcBef>
              <a:buBlip>
                <a:blip r:embed="rId3"/>
              </a:buBlip>
            </a:pPr>
            <a:r>
              <a:rPr lang="zh-CN" altLang="en-US"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求两个递增有序单链表的差集</a:t>
            </a:r>
            <a:r>
              <a:rPr lang="en-US" altLang="zh-CN"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L3=L1-L2</a:t>
            </a:r>
          </a:p>
          <a:p>
            <a:pPr marL="457200" indent="-457200" algn="l">
              <a:lnSpc>
                <a:spcPts val="3300"/>
              </a:lnSpc>
              <a:spcBef>
                <a:spcPts val="600"/>
              </a:spcBef>
              <a:buBlip>
                <a:blip r:embed="rId3"/>
              </a:buBlip>
            </a:pPr>
            <a:r>
              <a:rPr lang="zh-CN" altLang="en-US"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两个递增有序单链表归并为一个递减有序单链表</a:t>
            </a:r>
            <a:endParaRPr lang="en-US" altLang="zh-CN" sz="2000" b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ts val="3300"/>
              </a:lnSpc>
              <a:spcBef>
                <a:spcPts val="600"/>
              </a:spcBef>
              <a:buBlip>
                <a:blip r:embed="rId3"/>
              </a:buBlip>
            </a:pPr>
            <a:r>
              <a:rPr lang="en-US" altLang="zh-CN"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…</a:t>
            </a:r>
          </a:p>
        </p:txBody>
      </p:sp>
      <p:grpSp>
        <p:nvGrpSpPr>
          <p:cNvPr id="4" name="61bd55c2-3c06-4859-9f67-6b41be6f52d2"/>
          <p:cNvGrpSpPr>
            <a:grpSpLocks noChangeAspect="1"/>
          </p:cNvGrpSpPr>
          <p:nvPr/>
        </p:nvGrpSpPr>
        <p:grpSpPr>
          <a:xfrm>
            <a:off x="3211195" y="5106035"/>
            <a:ext cx="6642100" cy="593090"/>
            <a:chOff x="263525" y="3681604"/>
            <a:chExt cx="11931406" cy="662802"/>
          </a:xfrm>
        </p:grpSpPr>
        <p:sp>
          <p:nvSpPr>
            <p:cNvPr id="7" name="îṥļîḑé-Pentagon 3"/>
            <p:cNvSpPr/>
            <p:nvPr/>
          </p:nvSpPr>
          <p:spPr>
            <a:xfrm>
              <a:off x="8879388" y="3681604"/>
              <a:ext cx="3315543" cy="662802"/>
            </a:xfrm>
            <a:prstGeom prst="homePlate">
              <a:avLst/>
            </a:prstGeom>
            <a:solidFill>
              <a:schemeClr val="accent4">
                <a:lumMod val="75000"/>
              </a:schemeClr>
            </a:solidFill>
            <a:ln w="571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  <a:ea typeface="Adobe 黑体 Std R" panose="020B0400000000000000" pitchFamily="34" charset="-122"/>
              </a:endParaRPr>
            </a:p>
          </p:txBody>
        </p:sp>
        <p:sp>
          <p:nvSpPr>
            <p:cNvPr id="8" name="îṥļîḑé-Pentagon 6"/>
            <p:cNvSpPr/>
            <p:nvPr/>
          </p:nvSpPr>
          <p:spPr>
            <a:xfrm>
              <a:off x="5924889" y="3681604"/>
              <a:ext cx="3315543" cy="662802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 w="571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  <a:ea typeface="Adobe 黑体 Std R" panose="020B0400000000000000" pitchFamily="34" charset="-122"/>
              </a:endParaRPr>
            </a:p>
          </p:txBody>
        </p:sp>
        <p:sp>
          <p:nvSpPr>
            <p:cNvPr id="10" name="îṥļîḑé-Freeform 10"/>
            <p:cNvSpPr/>
            <p:nvPr/>
          </p:nvSpPr>
          <p:spPr>
            <a:xfrm>
              <a:off x="3094207" y="3681604"/>
              <a:ext cx="3191725" cy="662802"/>
            </a:xfrm>
            <a:custGeom>
              <a:avLst/>
              <a:gdLst>
                <a:gd name="connsiteX0" fmla="*/ 0 w 2596355"/>
                <a:gd name="connsiteY0" fmla="*/ 0 h 532518"/>
                <a:gd name="connsiteX1" fmla="*/ 2330096 w 2596355"/>
                <a:gd name="connsiteY1" fmla="*/ 0 h 532518"/>
                <a:gd name="connsiteX2" fmla="*/ 2596355 w 2596355"/>
                <a:gd name="connsiteY2" fmla="*/ 266259 h 532518"/>
                <a:gd name="connsiteX3" fmla="*/ 2330096 w 2596355"/>
                <a:gd name="connsiteY3" fmla="*/ 532518 h 532518"/>
                <a:gd name="connsiteX4" fmla="*/ 0 w 2596355"/>
                <a:gd name="connsiteY4" fmla="*/ 532518 h 532518"/>
                <a:gd name="connsiteX5" fmla="*/ 266259 w 2596355"/>
                <a:gd name="connsiteY5" fmla="*/ 266259 h 532518"/>
                <a:gd name="connsiteX6" fmla="*/ 0 w 2596355"/>
                <a:gd name="connsiteY6" fmla="*/ 0 h 53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55" h="532518">
                  <a:moveTo>
                    <a:pt x="0" y="0"/>
                  </a:moveTo>
                  <a:lnTo>
                    <a:pt x="2330096" y="0"/>
                  </a:lnTo>
                  <a:lnTo>
                    <a:pt x="2596355" y="266259"/>
                  </a:lnTo>
                  <a:lnTo>
                    <a:pt x="2330096" y="532518"/>
                  </a:lnTo>
                  <a:lnTo>
                    <a:pt x="0" y="532518"/>
                  </a:lnTo>
                  <a:lnTo>
                    <a:pt x="266259" y="266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 w="571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  <a:ea typeface="Adobe 黑体 Std R" panose="020B0400000000000000" pitchFamily="34" charset="-122"/>
              </a:endParaRPr>
            </a:p>
          </p:txBody>
        </p:sp>
        <p:sp>
          <p:nvSpPr>
            <p:cNvPr id="14" name="îṥļîḑé-Freeform 13"/>
            <p:cNvSpPr/>
            <p:nvPr/>
          </p:nvSpPr>
          <p:spPr>
            <a:xfrm>
              <a:off x="263525" y="3681604"/>
              <a:ext cx="3191725" cy="662802"/>
            </a:xfrm>
            <a:custGeom>
              <a:avLst/>
              <a:gdLst>
                <a:gd name="connsiteX0" fmla="*/ 0 w 2596355"/>
                <a:gd name="connsiteY0" fmla="*/ 0 h 532518"/>
                <a:gd name="connsiteX1" fmla="*/ 2330096 w 2596355"/>
                <a:gd name="connsiteY1" fmla="*/ 0 h 532518"/>
                <a:gd name="connsiteX2" fmla="*/ 2596355 w 2596355"/>
                <a:gd name="connsiteY2" fmla="*/ 266259 h 532518"/>
                <a:gd name="connsiteX3" fmla="*/ 2330096 w 2596355"/>
                <a:gd name="connsiteY3" fmla="*/ 532518 h 532518"/>
                <a:gd name="connsiteX4" fmla="*/ 0 w 2596355"/>
                <a:gd name="connsiteY4" fmla="*/ 532518 h 532518"/>
                <a:gd name="connsiteX5" fmla="*/ 266259 w 2596355"/>
                <a:gd name="connsiteY5" fmla="*/ 266259 h 532518"/>
                <a:gd name="connsiteX6" fmla="*/ 0 w 2596355"/>
                <a:gd name="connsiteY6" fmla="*/ 0 h 53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55" h="532518">
                  <a:moveTo>
                    <a:pt x="0" y="0"/>
                  </a:moveTo>
                  <a:lnTo>
                    <a:pt x="2330096" y="0"/>
                  </a:lnTo>
                  <a:lnTo>
                    <a:pt x="2596355" y="266259"/>
                  </a:lnTo>
                  <a:lnTo>
                    <a:pt x="2330096" y="532518"/>
                  </a:lnTo>
                  <a:lnTo>
                    <a:pt x="0" y="532518"/>
                  </a:lnTo>
                  <a:lnTo>
                    <a:pt x="266259" y="2662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571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  <a:ea typeface="Adobe 黑体 Std R" panose="020B0400000000000000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16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科学方法—归并的总结</a:t>
              </a:r>
            </a:p>
          </p:txBody>
        </p:sp>
      </p:grpSp>
      <p:pic>
        <p:nvPicPr>
          <p:cNvPr id="9" name="图片 8" descr="magnifying-glass-g934a18a98_12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560" y="2132965"/>
            <a:ext cx="1440180" cy="1416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4" dur="8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5" dur="8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8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8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8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8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8" dur="8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9" dur="8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8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5162054" y="2147554"/>
            <a:ext cx="4085777" cy="1690687"/>
            <a:chOff x="1914983" y="1357298"/>
            <a:chExt cx="4085777" cy="1690687"/>
          </a:xfrm>
        </p:grpSpPr>
        <p:pic>
          <p:nvPicPr>
            <p:cNvPr id="5" name="Picture 7" descr="Picture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414703" y="2778110"/>
              <a:ext cx="1300162" cy="269875"/>
            </a:xfrm>
            <a:prstGeom prst="rect">
              <a:avLst/>
            </a:prstGeom>
            <a:noFill/>
          </p:spPr>
        </p:pic>
        <p:sp>
          <p:nvSpPr>
            <p:cNvPr id="6" name="Oval 8"/>
            <p:cNvSpPr>
              <a:spLocks noChangeArrowheads="1"/>
            </p:cNvSpPr>
            <p:nvPr/>
          </p:nvSpPr>
          <p:spPr bwMode="gray">
            <a:xfrm>
              <a:off x="3286116" y="1357298"/>
              <a:ext cx="1544637" cy="1544637"/>
            </a:xfrm>
            <a:prstGeom prst="ellipse">
              <a:avLst/>
            </a:prstGeom>
            <a:gradFill rotWithShape="1">
              <a:gsLst>
                <a:gs pos="0">
                  <a:srgbClr val="FF9900"/>
                </a:gs>
                <a:gs pos="100000">
                  <a:srgbClr val="FF9900">
                    <a:gamma/>
                    <a:shade val="57255"/>
                    <a:invGamma/>
                  </a:srgbClr>
                </a:gs>
              </a:gsLst>
              <a:path path="rect">
                <a:fillToRect l="100000" t="100000"/>
              </a:path>
            </a:gradFill>
            <a:ln w="9525" algn="ctr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Oval 9"/>
            <p:cNvSpPr>
              <a:spLocks noChangeArrowheads="1"/>
            </p:cNvSpPr>
            <p:nvPr/>
          </p:nvSpPr>
          <p:spPr bwMode="gray">
            <a:xfrm>
              <a:off x="3319453" y="1393810"/>
              <a:ext cx="1473200" cy="1474787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Oval 10"/>
            <p:cNvSpPr>
              <a:spLocks noChangeArrowheads="1"/>
            </p:cNvSpPr>
            <p:nvPr/>
          </p:nvSpPr>
          <p:spPr bwMode="gray">
            <a:xfrm>
              <a:off x="3376603" y="1447785"/>
              <a:ext cx="1331912" cy="1331912"/>
            </a:xfrm>
            <a:prstGeom prst="ellipse">
              <a:avLst/>
            </a:prstGeom>
            <a:gradFill rotWithShape="1">
              <a:gsLst>
                <a:gs pos="0">
                  <a:srgbClr val="FF9900"/>
                </a:gs>
                <a:gs pos="100000">
                  <a:srgbClr val="FF9900">
                    <a:gamma/>
                    <a:shade val="72549"/>
                    <a:invGamma/>
                  </a:srgbClr>
                </a:gs>
              </a:gsLst>
              <a:lin ang="2700000" scaled="1"/>
            </a:gradFill>
            <a:ln w="9525" algn="ctr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9" name="Picture 11" descr="Picture1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428992" y="1450968"/>
              <a:ext cx="977900" cy="977900"/>
            </a:xfrm>
            <a:prstGeom prst="rect">
              <a:avLst/>
            </a:prstGeom>
            <a:noFill/>
          </p:spPr>
        </p:pic>
        <p:sp>
          <p:nvSpPr>
            <p:cNvPr id="10" name="右箭头 9"/>
            <p:cNvSpPr/>
            <p:nvPr/>
          </p:nvSpPr>
          <p:spPr bwMode="auto">
            <a:xfrm>
              <a:off x="2571736" y="1650320"/>
              <a:ext cx="642942" cy="214314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968148" y="1546560"/>
              <a:ext cx="532150" cy="42862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L0</a:t>
              </a:r>
            </a:p>
          </p:txBody>
        </p:sp>
        <p:sp>
          <p:nvSpPr>
            <p:cNvPr id="12" name="右箭头 11"/>
            <p:cNvSpPr/>
            <p:nvPr/>
          </p:nvSpPr>
          <p:spPr bwMode="auto">
            <a:xfrm>
              <a:off x="2571736" y="2057614"/>
              <a:ext cx="642942" cy="214314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914983" y="1916276"/>
              <a:ext cx="603588" cy="42862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L1</a:t>
              </a:r>
            </a:p>
          </p:txBody>
        </p:sp>
        <p:sp>
          <p:nvSpPr>
            <p:cNvPr id="14" name="右箭头 13"/>
            <p:cNvSpPr/>
            <p:nvPr/>
          </p:nvSpPr>
          <p:spPr bwMode="auto">
            <a:xfrm>
              <a:off x="2571736" y="2412826"/>
              <a:ext cx="642942" cy="214314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968148" y="2309066"/>
              <a:ext cx="532150" cy="42862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L2</a:t>
              </a:r>
            </a:p>
          </p:txBody>
        </p:sp>
        <p:sp>
          <p:nvSpPr>
            <p:cNvPr id="16" name="右箭头 15"/>
            <p:cNvSpPr/>
            <p:nvPr/>
          </p:nvSpPr>
          <p:spPr bwMode="auto">
            <a:xfrm>
              <a:off x="4921920" y="2000240"/>
              <a:ext cx="642942" cy="214314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500694" y="1928802"/>
              <a:ext cx="500066" cy="42862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L</a:t>
              </a:r>
            </a:p>
          </p:txBody>
        </p:sp>
        <p:sp>
          <p:nvSpPr>
            <p:cNvPr id="18" name="Text Box 13"/>
            <p:cNvSpPr txBox="1">
              <a:spLocks noChangeArrowheads="1"/>
            </p:cNvSpPr>
            <p:nvPr/>
          </p:nvSpPr>
          <p:spPr bwMode="gray">
            <a:xfrm>
              <a:off x="3455331" y="1928802"/>
              <a:ext cx="1198880" cy="398780"/>
            </a:xfrm>
            <a:prstGeom prst="rect">
              <a:avLst/>
            </a:prstGeom>
            <a:noFill/>
            <a:ln w="9525" algn="ctr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三路归并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4961551" y="4113196"/>
            <a:ext cx="414340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关键：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个元素中找最小元素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675931" y="5074927"/>
            <a:ext cx="307183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两两比较（简单选择）</a:t>
            </a:r>
          </a:p>
        </p:txBody>
      </p:sp>
      <p:sp>
        <p:nvSpPr>
          <p:cNvPr id="26" name="下箭头 25"/>
          <p:cNvSpPr/>
          <p:nvPr/>
        </p:nvSpPr>
        <p:spPr>
          <a:xfrm>
            <a:off x="7033253" y="4574861"/>
            <a:ext cx="214314" cy="428628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下箭头 27"/>
          <p:cNvSpPr/>
          <p:nvPr/>
        </p:nvSpPr>
        <p:spPr>
          <a:xfrm>
            <a:off x="7033253" y="5574993"/>
            <a:ext cx="214314" cy="428628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604493" y="6144238"/>
            <a:ext cx="307183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三路归并时间：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O(</a:t>
            </a:r>
            <a:r>
              <a:rPr lang="en-US" altLang="zh-CN" sz="2000" b="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en-US" altLang="zh-CN" sz="2000" b="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</p:txBody>
      </p:sp>
      <p:sp>
        <p:nvSpPr>
          <p:cNvPr id="20" name="TextBox 4"/>
          <p:cNvSpPr txBox="1"/>
          <p:nvPr/>
        </p:nvSpPr>
        <p:spPr>
          <a:xfrm>
            <a:off x="5055235" y="1506855"/>
            <a:ext cx="3881120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marL="342900" indent="-342900" algn="ctr">
              <a:buFont typeface="Wingdings" panose="05000000000000000000" charset="0"/>
              <a:buChar char="n"/>
            </a:pPr>
            <a:r>
              <a:rPr lang="zh-CN" altLang="en-US" spc="5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扩展1：三路归并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2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科学方法—归并的总结</a:t>
              </a:r>
            </a:p>
          </p:txBody>
        </p:sp>
      </p:grpSp>
      <p:pic>
        <p:nvPicPr>
          <p:cNvPr id="27" name="图片 26" descr="question-mark-1019820_19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070" y="1628775"/>
            <a:ext cx="4632325" cy="4632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  <p:bldP spid="24" grpId="0"/>
      <p:bldP spid="26" grpId="0" bldLvl="0" animBg="1"/>
      <p:bldP spid="28" grpId="0" bldLvl="0" animBg="1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5041247" y="2398710"/>
            <a:ext cx="4500594" cy="1690687"/>
            <a:chOff x="2000232" y="2166941"/>
            <a:chExt cx="4500594" cy="1690687"/>
          </a:xfrm>
        </p:grpSpPr>
        <p:pic>
          <p:nvPicPr>
            <p:cNvPr id="5" name="Picture 7" descr="Picture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771893" y="3587753"/>
              <a:ext cx="1300162" cy="269875"/>
            </a:xfrm>
            <a:prstGeom prst="rect">
              <a:avLst/>
            </a:prstGeom>
            <a:noFill/>
          </p:spPr>
        </p:pic>
        <p:sp>
          <p:nvSpPr>
            <p:cNvPr id="6" name="Oval 8"/>
            <p:cNvSpPr>
              <a:spLocks noChangeArrowheads="1"/>
            </p:cNvSpPr>
            <p:nvPr/>
          </p:nvSpPr>
          <p:spPr bwMode="gray">
            <a:xfrm>
              <a:off x="3643306" y="2166941"/>
              <a:ext cx="1544637" cy="1544637"/>
            </a:xfrm>
            <a:prstGeom prst="ellipse">
              <a:avLst/>
            </a:prstGeom>
            <a:gradFill rotWithShape="1">
              <a:gsLst>
                <a:gs pos="0">
                  <a:srgbClr val="FF9900"/>
                </a:gs>
                <a:gs pos="100000">
                  <a:srgbClr val="FF9900">
                    <a:gamma/>
                    <a:shade val="57255"/>
                    <a:invGamma/>
                  </a:srgbClr>
                </a:gs>
              </a:gsLst>
              <a:path path="rect">
                <a:fillToRect l="100000" t="100000"/>
              </a:path>
            </a:gradFill>
            <a:ln w="9525" algn="ctr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Oval 9"/>
            <p:cNvSpPr>
              <a:spLocks noChangeArrowheads="1"/>
            </p:cNvSpPr>
            <p:nvPr/>
          </p:nvSpPr>
          <p:spPr bwMode="gray">
            <a:xfrm>
              <a:off x="3676643" y="2203453"/>
              <a:ext cx="1473200" cy="1474787"/>
            </a:xfrm>
            <a:prstGeom prst="ellipse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Oval 10"/>
            <p:cNvSpPr>
              <a:spLocks noChangeArrowheads="1"/>
            </p:cNvSpPr>
            <p:nvPr/>
          </p:nvSpPr>
          <p:spPr bwMode="gray">
            <a:xfrm>
              <a:off x="3733793" y="2257428"/>
              <a:ext cx="1331912" cy="1331912"/>
            </a:xfrm>
            <a:prstGeom prst="ellipse">
              <a:avLst/>
            </a:prstGeom>
            <a:gradFill rotWithShape="1">
              <a:gsLst>
                <a:gs pos="0">
                  <a:srgbClr val="FF9900"/>
                </a:gs>
                <a:gs pos="100000">
                  <a:srgbClr val="FF9900">
                    <a:gamma/>
                    <a:shade val="72549"/>
                    <a:invGamma/>
                  </a:srgbClr>
                </a:gs>
              </a:gsLst>
              <a:lin ang="2700000" scaled="1"/>
            </a:gradFill>
            <a:ln w="9525" algn="ctr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9" name="Picture 11" descr="Picture1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786182" y="2260611"/>
              <a:ext cx="977900" cy="977900"/>
            </a:xfrm>
            <a:prstGeom prst="rect">
              <a:avLst/>
            </a:prstGeom>
            <a:noFill/>
          </p:spPr>
        </p:pic>
        <p:sp>
          <p:nvSpPr>
            <p:cNvPr id="10" name="右箭头 9"/>
            <p:cNvSpPr/>
            <p:nvPr/>
          </p:nvSpPr>
          <p:spPr bwMode="auto">
            <a:xfrm>
              <a:off x="2786050" y="2293262"/>
              <a:ext cx="642942" cy="214314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楷体_GB2312" pitchFamily="49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82462" y="2189502"/>
              <a:ext cx="532150" cy="42862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>
                  <a:solidFill>
                    <a:schemeClr val="tx1"/>
                  </a:solidFill>
                  <a:latin typeface="Consolas" panose="020B0609020204030204" pitchFamily="49" charset="0"/>
                  <a:ea typeface="微软雅黑" panose="020B0503020204020204" pitchFamily="34" charset="-122"/>
                  <a:cs typeface="Consolas" panose="020B0609020204030204" pitchFamily="49" charset="0"/>
                </a:rPr>
                <a:t>L0</a:t>
              </a:r>
            </a:p>
          </p:txBody>
        </p:sp>
        <p:sp>
          <p:nvSpPr>
            <p:cNvPr id="12" name="右箭头 11"/>
            <p:cNvSpPr/>
            <p:nvPr/>
          </p:nvSpPr>
          <p:spPr bwMode="auto">
            <a:xfrm>
              <a:off x="2786050" y="2700556"/>
              <a:ext cx="642942" cy="214314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楷体_GB2312" pitchFamily="49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129297" y="2559218"/>
              <a:ext cx="603588" cy="42862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>
                  <a:solidFill>
                    <a:schemeClr val="tx1"/>
                  </a:solidFill>
                  <a:latin typeface="Consolas" panose="020B0609020204030204" pitchFamily="49" charset="0"/>
                  <a:ea typeface="微软雅黑" panose="020B0503020204020204" pitchFamily="34" charset="-122"/>
                  <a:cs typeface="Consolas" panose="020B0609020204030204" pitchFamily="49" charset="0"/>
                </a:rPr>
                <a:t>L1</a:t>
              </a:r>
            </a:p>
          </p:txBody>
        </p:sp>
        <p:sp>
          <p:nvSpPr>
            <p:cNvPr id="14" name="右箭头 13"/>
            <p:cNvSpPr/>
            <p:nvPr/>
          </p:nvSpPr>
          <p:spPr bwMode="auto">
            <a:xfrm>
              <a:off x="2786050" y="3389884"/>
              <a:ext cx="642942" cy="214314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楷体_GB2312" pitchFamily="49" charset="-122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00232" y="3286124"/>
              <a:ext cx="714380" cy="42862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>
                  <a:solidFill>
                    <a:schemeClr val="tx1"/>
                  </a:solidFill>
                  <a:latin typeface="Consolas" panose="020B0609020204030204" pitchFamily="49" charset="0"/>
                  <a:ea typeface="微软雅黑" panose="020B0503020204020204" pitchFamily="34" charset="-122"/>
                  <a:cs typeface="Consolas" panose="020B0609020204030204" pitchFamily="49" charset="0"/>
                </a:rPr>
                <a:t>L</a:t>
              </a:r>
              <a:r>
                <a:rPr lang="en-US" altLang="zh-CN" sz="2000" i="1" baseline="-25000">
                  <a:solidFill>
                    <a:schemeClr val="tx1"/>
                  </a:solidFill>
                  <a:latin typeface="Consolas" panose="020B0609020204030204" pitchFamily="49" charset="0"/>
                  <a:ea typeface="微软雅黑" panose="020B0503020204020204" pitchFamily="34" charset="-122"/>
                  <a:cs typeface="Consolas" panose="020B0609020204030204" pitchFamily="49" charset="0"/>
                </a:rPr>
                <a:t>k</a:t>
              </a:r>
              <a:r>
                <a:rPr lang="en-US" altLang="zh-CN" sz="2000" baseline="-25000">
                  <a:solidFill>
                    <a:schemeClr val="tx1"/>
                  </a:solidFill>
                  <a:latin typeface="Consolas" panose="020B0609020204030204" pitchFamily="49" charset="0"/>
                  <a:ea typeface="微软雅黑" panose="020B0503020204020204" pitchFamily="34" charset="-122"/>
                  <a:cs typeface="Consolas" panose="020B0609020204030204" pitchFamily="49" charset="0"/>
                </a:rPr>
                <a:t>-1</a:t>
              </a:r>
            </a:p>
          </p:txBody>
        </p:sp>
        <p:sp>
          <p:nvSpPr>
            <p:cNvPr id="16" name="右箭头 15"/>
            <p:cNvSpPr/>
            <p:nvPr/>
          </p:nvSpPr>
          <p:spPr bwMode="auto">
            <a:xfrm>
              <a:off x="5421986" y="2809883"/>
              <a:ext cx="642942" cy="214314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楷体_GB2312" pitchFamily="49" charset="-122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000760" y="2738445"/>
              <a:ext cx="500066" cy="42862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2000">
                  <a:solidFill>
                    <a:schemeClr val="tx1"/>
                  </a:solidFill>
                  <a:latin typeface="Consolas" panose="020B0609020204030204" pitchFamily="49" charset="0"/>
                  <a:ea typeface="微软雅黑" panose="020B0503020204020204" pitchFamily="34" charset="-122"/>
                  <a:cs typeface="Consolas" panose="020B0609020204030204" pitchFamily="49" charset="0"/>
                </a:rPr>
                <a:t>L</a:t>
              </a:r>
            </a:p>
          </p:txBody>
        </p:sp>
        <p:sp>
          <p:nvSpPr>
            <p:cNvPr id="18" name="Text Box 13"/>
            <p:cNvSpPr txBox="1">
              <a:spLocks noChangeArrowheads="1"/>
            </p:cNvSpPr>
            <p:nvPr/>
          </p:nvSpPr>
          <p:spPr bwMode="gray">
            <a:xfrm>
              <a:off x="3826174" y="2738445"/>
              <a:ext cx="1171575" cy="398780"/>
            </a:xfrm>
            <a:prstGeom prst="rect">
              <a:avLst/>
            </a:prstGeom>
            <a:noFill/>
            <a:ln w="9525" algn="ctr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zh-CN" sz="2000" i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k </a:t>
              </a:r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路归并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85984" y="2895897"/>
              <a:ext cx="7143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chemeClr val="tx1"/>
                  </a:solidFill>
                  <a:latin typeface="+mj-ea"/>
                  <a:ea typeface="+mj-ea"/>
                </a:rPr>
                <a:t>…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4959649" y="4146233"/>
            <a:ext cx="414340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关键：</a:t>
            </a:r>
            <a:r>
              <a:rPr lang="en-US" altLang="zh-CN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</a:t>
            </a:r>
            <a:r>
              <a: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个元素中找最小元素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745335" y="5107964"/>
            <a:ext cx="500066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两两比较（简单选择）：时间为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O(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</p:txBody>
      </p:sp>
      <p:sp>
        <p:nvSpPr>
          <p:cNvPr id="26" name="下箭头 25"/>
          <p:cNvSpPr/>
          <p:nvPr/>
        </p:nvSpPr>
        <p:spPr>
          <a:xfrm>
            <a:off x="7031351" y="4629164"/>
            <a:ext cx="214314" cy="428628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下箭头 26"/>
          <p:cNvSpPr/>
          <p:nvPr/>
        </p:nvSpPr>
        <p:spPr>
          <a:xfrm>
            <a:off x="7031351" y="5608030"/>
            <a:ext cx="214314" cy="428628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9649" y="6075059"/>
            <a:ext cx="464347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k</a:t>
            </a: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路归并时间：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O((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en-US" altLang="zh-CN" sz="2200" baseline="-25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+n</a:t>
            </a:r>
            <a:r>
              <a:rPr lang="en-US" altLang="zh-CN" sz="2200" baseline="-25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+ 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…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+n</a:t>
            </a:r>
            <a:r>
              <a:rPr lang="en-US" altLang="zh-CN" sz="2200" i="1" baseline="-25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k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k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1" name="TextBox 4"/>
          <p:cNvSpPr txBox="1"/>
          <p:nvPr/>
        </p:nvSpPr>
        <p:spPr>
          <a:xfrm>
            <a:off x="5055235" y="1650365"/>
            <a:ext cx="463359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marL="342900" indent="-342900" algn="ctr">
              <a:buFont typeface="Wingdings" panose="05000000000000000000" charset="0"/>
              <a:buChar char="n"/>
            </a:pPr>
            <a:r>
              <a:rPr lang="zh-CN" altLang="en-US" spc="5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扩展2：k（k&gt;3）路归并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2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科学方法—归并的总结</a:t>
              </a:r>
            </a:p>
          </p:txBody>
        </p:sp>
      </p:grpSp>
      <p:pic>
        <p:nvPicPr>
          <p:cNvPr id="29" name="图片 28" descr="question-mark-2309040_19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905" y="1700530"/>
            <a:ext cx="3884295" cy="38842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6" grpId="0" bldLvl="0" animBg="1"/>
      <p:bldP spid="27" grpId="0" bldLvl="0" animBg="1"/>
      <p:bldP spid="28" grpId="0"/>
      <p:bldP spid="2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460240" y="5074285"/>
            <a:ext cx="519303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</a:t>
            </a: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个元素找最小元素：时间为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O(</a:t>
            </a:r>
            <a:r>
              <a:rPr lang="en-US" altLang="zh-CN" sz="2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log</a:t>
            </a:r>
            <a:r>
              <a:rPr lang="en-US" altLang="zh-CN" sz="2200" baseline="-25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en-US" altLang="zh-CN" sz="2200" i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</p:txBody>
      </p:sp>
      <p:sp>
        <p:nvSpPr>
          <p:cNvPr id="11" name="下箭头 10"/>
          <p:cNvSpPr/>
          <p:nvPr/>
        </p:nvSpPr>
        <p:spPr>
          <a:xfrm>
            <a:off x="6746240" y="5574030"/>
            <a:ext cx="222885" cy="51435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029710" y="6073775"/>
            <a:ext cx="596582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</a:t>
            </a: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路归并时间：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O((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</a:t>
            </a:r>
            <a:r>
              <a:rPr lang="en-US" altLang="zh-CN" sz="2200" baseline="-25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+n</a:t>
            </a:r>
            <a:r>
              <a:rPr lang="en-US" altLang="zh-CN" sz="2200" baseline="-25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…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+n</a:t>
            </a:r>
            <a:r>
              <a:rPr lang="en-US" altLang="zh-CN" sz="2200" i="1" baseline="-25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en-US" altLang="zh-CN" sz="2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log</a:t>
            </a:r>
            <a:r>
              <a:rPr lang="en-US" altLang="zh-CN" sz="2200" baseline="-25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en-US" altLang="zh-CN" sz="2200" i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5678170" y="2204720"/>
            <a:ext cx="4080510" cy="2659380"/>
            <a:chOff x="1643042" y="1285860"/>
            <a:chExt cx="3929090" cy="2214578"/>
          </a:xfrm>
        </p:grpSpPr>
        <p:sp>
          <p:nvSpPr>
            <p:cNvPr id="15" name="等腰三角形 14"/>
            <p:cNvSpPr/>
            <p:nvPr/>
          </p:nvSpPr>
          <p:spPr bwMode="auto">
            <a:xfrm>
              <a:off x="1643042" y="1285860"/>
              <a:ext cx="1857388" cy="2214578"/>
            </a:xfrm>
            <a:prstGeom prst="triangle">
              <a:avLst/>
            </a:prstGeom>
            <a:blipFill>
              <a:blip r:embed="rId3" cstate="print"/>
              <a:tile tx="0" ty="0" sx="100000" sy="100000" flip="none" algn="tl"/>
            </a:blip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1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k</a:t>
              </a:r>
              <a:r>
                <a:rPr kumimoji="0" lang="zh-CN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个元素的小根堆</a:t>
              </a:r>
            </a:p>
          </p:txBody>
        </p:sp>
        <p:cxnSp>
          <p:nvCxnSpPr>
            <p:cNvPr id="16" name="直接箭头连接符 15"/>
            <p:cNvCxnSpPr/>
            <p:nvPr/>
          </p:nvCxnSpPr>
          <p:spPr bwMode="auto">
            <a:xfrm>
              <a:off x="3143240" y="2500306"/>
              <a:ext cx="900000" cy="158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4071934" y="2328524"/>
              <a:ext cx="1500198" cy="306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求最小元素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2567305" y="1700530"/>
            <a:ext cx="6408420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marL="342900" indent="-342900" algn="ctr">
              <a:buFont typeface="Wingdings" panose="05000000000000000000" charset="0"/>
              <a:buChar char="n"/>
            </a:pPr>
            <a:r>
              <a:rPr lang="zh-CN" altLang="en-US" spc="5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 路归并改进1：利用小根堆找最小元素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2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科学方法—归并的总结</a:t>
              </a:r>
            </a:p>
          </p:txBody>
        </p:sp>
      </p:grpSp>
      <p:pic>
        <p:nvPicPr>
          <p:cNvPr id="6" name="图片 5" descr="gear-10157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7170" y="2421255"/>
            <a:ext cx="3344545" cy="33445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bldLvl="0" animBg="1"/>
      <p:bldP spid="14" grpId="0"/>
      <p:bldP spid="1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668570" y="4930743"/>
            <a:ext cx="500066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 </a:t>
            </a:r>
            <a:r>
              <a:rPr lang="zh-CN" altLang="en-US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个元素找最小元素：时间为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O(</a:t>
            </a:r>
            <a:r>
              <a:rPr lang="en-US" altLang="zh-CN" sz="2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log</a:t>
            </a:r>
            <a:r>
              <a:rPr lang="en-US" altLang="zh-CN" sz="2200" baseline="-25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en-US" altLang="zh-CN" sz="2200" i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</p:txBody>
      </p:sp>
      <p:sp>
        <p:nvSpPr>
          <p:cNvPr id="11" name="下箭头 10"/>
          <p:cNvSpPr/>
          <p:nvPr/>
        </p:nvSpPr>
        <p:spPr>
          <a:xfrm>
            <a:off x="5019350" y="5502247"/>
            <a:ext cx="214314" cy="428628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355215" y="6072505"/>
            <a:ext cx="562737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 </a:t>
            </a: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路归并时间：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O((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</a:t>
            </a:r>
            <a:r>
              <a:rPr lang="en-US" altLang="zh-CN" sz="2200" baseline="-25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+n</a:t>
            </a:r>
            <a:r>
              <a:rPr lang="en-US" altLang="zh-CN" sz="2200" baseline="-25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 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…</a:t>
            </a:r>
            <a:r>
              <a:rPr lang="en-US" altLang="zh-CN" sz="2200" i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+n</a:t>
            </a:r>
            <a:r>
              <a:rPr lang="en-US" altLang="zh-CN" sz="2200" i="1" baseline="-25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en-US" altLang="zh-CN" sz="2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log</a:t>
            </a:r>
            <a:r>
              <a:rPr lang="en-US" altLang="zh-CN" sz="2200" baseline="-25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en-US" altLang="zh-CN" sz="2200" i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k</a:t>
            </a:r>
            <a:r>
              <a:rPr lang="en-US" altLang="zh-CN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3097198" y="2142475"/>
            <a:ext cx="4143404" cy="2214578"/>
            <a:chOff x="1428728" y="1285860"/>
            <a:chExt cx="4143404" cy="2214578"/>
          </a:xfrm>
        </p:grpSpPr>
        <p:sp>
          <p:nvSpPr>
            <p:cNvPr id="15" name="等腰三角形 14"/>
            <p:cNvSpPr/>
            <p:nvPr/>
          </p:nvSpPr>
          <p:spPr bwMode="auto">
            <a:xfrm>
              <a:off x="1428728" y="1285860"/>
              <a:ext cx="2071702" cy="2214578"/>
            </a:xfrm>
            <a:prstGeom prst="triangle">
              <a:avLst/>
            </a:prstGeom>
            <a:blipFill>
              <a:blip r:embed="rId3" cstate="print"/>
              <a:tile tx="0" ty="0" sx="100000" sy="100000" flip="none" algn="tl"/>
            </a:blip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1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k</a:t>
              </a:r>
              <a:r>
                <a:rPr kumimoji="0" lang="zh-CN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个叶子结点的</a:t>
              </a:r>
              <a:r>
                <a:rPr kumimoji="0" lang="zh-CN" altLang="en-US" sz="1800" b="0" i="0" u="none" strike="noStrike" cap="none" normalizeH="0" baseline="0">
                  <a:ln>
                    <a:noFill/>
                  </a:ln>
                  <a:solidFill>
                    <a:srgbClr val="FF0000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败者树</a:t>
              </a:r>
            </a:p>
          </p:txBody>
        </p:sp>
        <p:cxnSp>
          <p:nvCxnSpPr>
            <p:cNvPr id="16" name="直接箭头连接符 15"/>
            <p:cNvCxnSpPr/>
            <p:nvPr/>
          </p:nvCxnSpPr>
          <p:spPr bwMode="auto">
            <a:xfrm>
              <a:off x="3143240" y="2500306"/>
              <a:ext cx="900000" cy="158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4071934" y="2328524"/>
              <a:ext cx="150019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>
                  <a:solidFill>
                    <a:schemeClr val="tx1"/>
                  </a:solidFill>
                  <a:latin typeface="Consolas" panose="020B0609020204030204" pitchFamily="49" charset="0"/>
                  <a:ea typeface="微软雅黑" panose="020B0503020204020204" pitchFamily="34" charset="-122"/>
                  <a:cs typeface="Consolas" panose="020B0609020204030204" pitchFamily="49" charset="0"/>
                </a:rPr>
                <a:t>求最小元素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2531110" y="1578610"/>
            <a:ext cx="6170930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marL="342900" indent="-342900" algn="ctr">
              <a:buFont typeface="Wingdings" panose="05000000000000000000" charset="0"/>
              <a:buChar char="n"/>
            </a:pPr>
            <a:r>
              <a:rPr lang="zh-CN" altLang="en-US" spc="5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 路归并改进2：利用败者树找最小元素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2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科学方法—归并的总结</a:t>
              </a:r>
            </a:p>
          </p:txBody>
        </p:sp>
      </p:grpSp>
      <p:pic>
        <p:nvPicPr>
          <p:cNvPr id="6" name="图片 5" descr="looking-for-g9e4782f49_19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6045" y="1917065"/>
            <a:ext cx="4926965" cy="4926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bldLvl="0" animBg="1"/>
      <p:bldP spid="14" grpId="0"/>
      <p:bldP spid="1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29385" y="2569210"/>
            <a:ext cx="5888355" cy="2000250"/>
            <a:chOff x="1071617" y="1571612"/>
            <a:chExt cx="4857705" cy="2000264"/>
          </a:xfrm>
        </p:grpSpPr>
        <p:sp>
          <p:nvSpPr>
            <p:cNvPr id="20" name="矩形 19"/>
            <p:cNvSpPr/>
            <p:nvPr/>
          </p:nvSpPr>
          <p:spPr>
            <a:xfrm>
              <a:off x="2214546" y="1571612"/>
              <a:ext cx="3714776" cy="2000264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31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下箭头 10"/>
            <p:cNvSpPr/>
            <p:nvPr/>
          </p:nvSpPr>
          <p:spPr>
            <a:xfrm>
              <a:off x="3737736" y="2268212"/>
              <a:ext cx="214314" cy="428628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500298" y="2786058"/>
              <a:ext cx="3143272" cy="4298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O((</a:t>
              </a:r>
              <a:r>
                <a:rPr lang="en-US" altLang="zh-CN" sz="2200" i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n</a:t>
              </a:r>
              <a:r>
                <a:rPr lang="en-US" altLang="zh-CN" sz="2200" baseline="-25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en-US" altLang="zh-CN" sz="2200" i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+n</a:t>
              </a:r>
              <a:r>
                <a:rPr lang="en-US" altLang="zh-CN" sz="2200" baseline="-25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200" i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+ </a:t>
              </a:r>
              <a:r>
                <a:rPr lang="en-US" altLang="zh-CN" sz="2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…</a:t>
              </a:r>
              <a:r>
                <a:rPr lang="en-US" altLang="zh-CN" sz="2200" i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+n</a:t>
              </a:r>
              <a:r>
                <a:rPr lang="en-US" altLang="zh-CN" sz="2200" i="1" baseline="-25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k</a:t>
              </a:r>
              <a:r>
                <a:rPr lang="en-US" altLang="zh-CN" sz="2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  <a:r>
                <a:rPr lang="en-US" altLang="zh-CN" sz="22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log</a:t>
              </a:r>
              <a:r>
                <a:rPr lang="en-US" altLang="zh-CN" sz="2200" baseline="-25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200" i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k</a:t>
              </a:r>
              <a:r>
                <a:rPr lang="en-US" altLang="zh-CN" sz="2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71617" y="2262497"/>
              <a:ext cx="1428760" cy="3987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i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k </a:t>
              </a:r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路归并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500298" y="1643050"/>
              <a:ext cx="2643206" cy="4298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O((</a:t>
              </a:r>
              <a:r>
                <a:rPr lang="en-US" altLang="zh-CN" sz="2200" i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n</a:t>
              </a:r>
              <a:r>
                <a:rPr lang="en-US" altLang="zh-CN" sz="2200" baseline="-25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en-US" altLang="zh-CN" sz="2200" i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+n</a:t>
              </a:r>
              <a:r>
                <a:rPr lang="en-US" altLang="zh-CN" sz="2200" baseline="-25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200" i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+ </a:t>
              </a:r>
              <a:r>
                <a:rPr lang="en-US" altLang="zh-CN" sz="2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…</a:t>
              </a:r>
              <a:r>
                <a:rPr lang="en-US" altLang="zh-CN" sz="2200" i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+n</a:t>
              </a:r>
              <a:r>
                <a:rPr lang="en-US" altLang="zh-CN" sz="2200" i="1" baseline="-25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k</a:t>
              </a:r>
              <a:r>
                <a:rPr lang="en-US" altLang="zh-CN" sz="2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  <a:r>
                <a:rPr lang="en-US" altLang="zh-CN" sz="2200" i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k</a:t>
              </a:r>
              <a:r>
                <a:rPr lang="en-US" altLang="zh-CN" sz="2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963770" y="2286310"/>
              <a:ext cx="1857388" cy="3987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堆或者败者树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424087" y="4657092"/>
            <a:ext cx="5335270" cy="1042670"/>
            <a:chOff x="1690662" y="4051302"/>
            <a:chExt cx="5335270" cy="1042670"/>
          </a:xfrm>
        </p:grpSpPr>
        <p:sp>
          <p:nvSpPr>
            <p:cNvPr id="10" name="TextBox 9"/>
            <p:cNvSpPr txBox="1"/>
            <p:nvPr/>
          </p:nvSpPr>
          <p:spPr>
            <a:xfrm>
              <a:off x="1690662" y="4695192"/>
              <a:ext cx="5335270" cy="39878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选择合适的</a:t>
              </a:r>
              <a:r>
                <a:rPr lang="zh-CN" altLang="en-US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数据结构</a:t>
              </a:r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可以提供算法的性能！</a:t>
              </a:r>
            </a:p>
          </p:txBody>
        </p:sp>
        <p:sp>
          <p:nvSpPr>
            <p:cNvPr id="21" name="下箭头 20"/>
            <p:cNvSpPr/>
            <p:nvPr/>
          </p:nvSpPr>
          <p:spPr>
            <a:xfrm>
              <a:off x="3930644" y="4051302"/>
              <a:ext cx="285752" cy="500066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1096010" y="1937385"/>
            <a:ext cx="6170930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marL="342900" indent="-342900" algn="ctr">
              <a:buFont typeface="Wingdings" panose="05000000000000000000" charset="0"/>
              <a:buChar char="n"/>
            </a:pPr>
            <a:r>
              <a:rPr lang="zh-CN" altLang="en-US" spc="5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启示：利用堆或者败者树提高性能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2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科学方法—归并的总结</a:t>
              </a:r>
            </a:p>
          </p:txBody>
        </p:sp>
      </p:grp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967980" y="2569210"/>
            <a:ext cx="3128645" cy="202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640219-1B8A-8FEA-C984-E10A81F77D66}"/>
              </a:ext>
            </a:extLst>
          </p:cNvPr>
          <p:cNvSpPr txBox="1"/>
          <p:nvPr/>
        </p:nvSpPr>
        <p:spPr>
          <a:xfrm>
            <a:off x="2351584" y="4653136"/>
            <a:ext cx="71522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</a:rPr>
              <a:t>名人名言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4C7463-F275-4129-3EB5-86CC92B38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28600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RmNGI5YzFjZTQyNDU3MzJkZGUzZTkwMDY4MmFkZjkifQ=="/>
  <p:tag name="KSO_WPP_MARK_KEY" val="8b7d85f4-7f52-4fe5-943a-19beb14823af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410</Words>
  <Application>Microsoft Office PowerPoint</Application>
  <PresentationFormat>宽屏</PresentationFormat>
  <Paragraphs>78</Paragraphs>
  <Slides>10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Wingdings</vt:lpstr>
      <vt:lpstr>Arial</vt:lpstr>
      <vt:lpstr>Calibri</vt:lpstr>
      <vt:lpstr>宋体</vt:lpstr>
      <vt:lpstr>Consolas</vt:lpstr>
      <vt:lpstr>黑体</vt:lpstr>
      <vt:lpstr>Times New Roman</vt:lpstr>
      <vt:lpstr>微软雅黑</vt:lpstr>
      <vt:lpstr>思源黑体 CN Bold</vt:lpstr>
      <vt:lpstr>思源黑体 CN Heavy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lcb; wbh</dc:creator>
  <cp:lastModifiedBy>wei jj</cp:lastModifiedBy>
  <cp:revision>1101</cp:revision>
  <dcterms:created xsi:type="dcterms:W3CDTF">2004-04-02T09:54:00Z</dcterms:created>
  <dcterms:modified xsi:type="dcterms:W3CDTF">2022-06-28T14:20:43Z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EF1AF7737F0A4C73AE584F6B572C2614</vt:lpwstr>
  </property>
  <property fmtid="{D5CDD505-2E9C-101B-9397-08002B2CF9AE}" pid="3" name="KSOProductBuildVer">
    <vt:lpwstr>2052-11.1.0.11744</vt:lpwstr>
  </property>
</Properties>
</file>

<file path=docProps/thumbnail.jpeg>
</file>